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82" r:id="rId5"/>
    <p:sldId id="259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92" r:id="rId34"/>
    <p:sldId id="288" r:id="rId35"/>
    <p:sldId id="289" r:id="rId36"/>
    <p:sldId id="290" r:id="rId37"/>
    <p:sldId id="291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4" autoAdjust="0"/>
    <p:restoredTop sz="94660"/>
  </p:normalViewPr>
  <p:slideViewPr>
    <p:cSldViewPr snapToGrid="0">
      <p:cViewPr varScale="1">
        <p:scale>
          <a:sx n="85" d="100"/>
          <a:sy n="85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87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381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690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136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538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001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9086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537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240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820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48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8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16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86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18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70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942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82A5C1D-6E97-42FD-B000-2BA636DF204E}" type="datetimeFigureOut">
              <a:rPr lang="en-IN" smtClean="0"/>
              <a:t>02-10-2023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69062F2-22DE-44F5-9CCC-2512540FD0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945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99D5-F036-2696-2AFD-6C388E67D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5411" y="887569"/>
            <a:ext cx="9861177" cy="2541431"/>
          </a:xfrm>
        </p:spPr>
        <p:txBody>
          <a:bodyPr>
            <a:normAutofit/>
          </a:bodyPr>
          <a:lstStyle/>
          <a:p>
            <a:pPr algn="ctr"/>
            <a:r>
              <a:rPr lang="en-IN" b="1" dirty="0"/>
              <a:t>Linear regression project 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00EBE-648E-B11B-FA2D-D27C8CE6A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7463" y="3429000"/>
            <a:ext cx="8637072" cy="977621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/>
              <a:t>Topic – vehicle dataset</a:t>
            </a:r>
          </a:p>
          <a:p>
            <a:pPr algn="ctr"/>
            <a:r>
              <a:rPr lang="en-IN" sz="2800" b="1" dirty="0"/>
              <a:t>by – </a:t>
            </a:r>
            <a:r>
              <a:rPr lang="en-IN" sz="2800" b="1" dirty="0" err="1"/>
              <a:t>prerak</a:t>
            </a:r>
            <a:r>
              <a:rPr lang="en-IN" sz="2800" b="1" dirty="0"/>
              <a:t> </a:t>
            </a:r>
            <a:r>
              <a:rPr lang="en-IN" sz="2800" b="1" dirty="0" err="1"/>
              <a:t>jain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13835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E878-A908-296B-534D-3D1A9DD84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30306"/>
            <a:ext cx="9905998" cy="636494"/>
          </a:xfrm>
        </p:spPr>
        <p:txBody>
          <a:bodyPr/>
          <a:lstStyle/>
          <a:p>
            <a:pPr algn="ctr"/>
            <a:r>
              <a:rPr lang="en-IN" dirty="0"/>
              <a:t>Heatmap of 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65E23-A542-DCCD-BB02-4B02783A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47" y="1093694"/>
            <a:ext cx="6327330" cy="475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9E7554-5CF8-F8AB-55D0-8287E739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47" y="1703294"/>
            <a:ext cx="6327330" cy="51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57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5BAD-A2DF-6122-4459-8B7DB45C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40659"/>
            <a:ext cx="9905998" cy="600635"/>
          </a:xfrm>
        </p:spPr>
        <p:txBody>
          <a:bodyPr/>
          <a:lstStyle/>
          <a:p>
            <a:pPr algn="ctr"/>
            <a:r>
              <a:rPr lang="en-IN" dirty="0"/>
              <a:t>MISSING VALUES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DF9AD-76F7-7AF9-ACFC-67B0CFC91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149" y="941294"/>
            <a:ext cx="7603701" cy="557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930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1CD3-0BE6-CF7B-A747-6C6041AF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2729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ADDING NEW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16881-A230-C127-6E32-18C5E8F6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60" y="877879"/>
            <a:ext cx="9177279" cy="586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8BF9-40B4-3846-445C-E524B4CD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5400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1402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6FE6-C097-70A6-701A-0E9135FF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4447"/>
            <a:ext cx="9905998" cy="672353"/>
          </a:xfrm>
        </p:spPr>
        <p:txBody>
          <a:bodyPr/>
          <a:lstStyle/>
          <a:p>
            <a:pPr algn="ctr"/>
            <a:r>
              <a:rPr lang="en-IN" dirty="0"/>
              <a:t>BOX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DF070-432B-02E1-4D1B-A036E8D8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21" y="1254437"/>
            <a:ext cx="4808637" cy="4008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9BB00-A0A6-2385-EB88-F4109D9E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544" y="1277299"/>
            <a:ext cx="4801016" cy="39856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1995F-B77C-0CFB-41E8-E6DF815DE5C7}"/>
              </a:ext>
            </a:extLst>
          </p:cNvPr>
          <p:cNvSpPr txBox="1"/>
          <p:nvPr/>
        </p:nvSpPr>
        <p:spPr>
          <a:xfrm>
            <a:off x="607821" y="5492205"/>
            <a:ext cx="10968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box plots shown above give details about five point summary of statistical data in graphical format and also highlights the outliers present in the data.</a:t>
            </a:r>
          </a:p>
        </p:txBody>
      </p:sp>
    </p:spTree>
    <p:extLst>
      <p:ext uri="{BB962C8B-B14F-4D97-AF65-F5344CB8AC3E}">
        <p14:creationId xmlns:p14="http://schemas.microsoft.com/office/powerpoint/2010/main" val="357097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5164-1579-1B7C-F7E9-8EBFD043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48236"/>
            <a:ext cx="9905998" cy="53788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Box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08B45-8261-F937-1572-F2A4966F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30" y="1260713"/>
            <a:ext cx="4785775" cy="3977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C4CEA-0459-A64F-D765-A9A57A5A2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397" y="1275955"/>
            <a:ext cx="4816257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69F90-4936-C6DE-8246-E2DFCD17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5836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Pair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41499A-4813-BF3D-4290-4BD8E467C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24" y="753036"/>
            <a:ext cx="8337176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6239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8A12-C9D2-364D-05CA-0E622F4EF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8588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Scatter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2D870-DB56-C918-189A-92137037A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033672"/>
            <a:ext cx="6692115" cy="4909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A1CD1-1178-4716-B5C3-CEBACE1B1C53}"/>
              </a:ext>
            </a:extLst>
          </p:cNvPr>
          <p:cNvSpPr txBox="1"/>
          <p:nvPr/>
        </p:nvSpPr>
        <p:spPr>
          <a:xfrm>
            <a:off x="8211671" y="1033672"/>
            <a:ext cx="34334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scatter plot is showing the selling price according to the kilometres driven.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As can be observed the selling price of the cars with automatic transmission is much higher as compared to manual cars</a:t>
            </a:r>
          </a:p>
          <a:p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Few outliers can also be pointed out through the graph</a:t>
            </a:r>
          </a:p>
        </p:txBody>
      </p:sp>
    </p:spTree>
    <p:extLst>
      <p:ext uri="{BB962C8B-B14F-4D97-AF65-F5344CB8AC3E}">
        <p14:creationId xmlns:p14="http://schemas.microsoft.com/office/powerpoint/2010/main" val="303927715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FCD8-7DE3-2451-30DD-EB4DB33F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30306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Bar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DD4AB-D893-1270-52CC-2C4C36D7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006777"/>
            <a:ext cx="6842499" cy="51788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107E97-E7CB-BA5A-DD16-82DD25369264}"/>
              </a:ext>
            </a:extLst>
          </p:cNvPr>
          <p:cNvSpPr txBox="1"/>
          <p:nvPr/>
        </p:nvSpPr>
        <p:spPr>
          <a:xfrm>
            <a:off x="8390965" y="1006777"/>
            <a:ext cx="32810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bar plot shows the counts of different types of fuels used in cars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Diesel and Petrol are among the most popular fuel used in cars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Whereas CNG and LPG are the least popular in the dataset we are analysing.</a:t>
            </a:r>
          </a:p>
        </p:txBody>
      </p:sp>
    </p:spTree>
    <p:extLst>
      <p:ext uri="{BB962C8B-B14F-4D97-AF65-F5344CB8AC3E}">
        <p14:creationId xmlns:p14="http://schemas.microsoft.com/office/powerpoint/2010/main" val="118207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506B-0037-CE0C-FA0A-6C5528BD6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58588"/>
            <a:ext cx="9905998" cy="54684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Heatmap of correlation between columns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A516A-F4EF-D17C-A3CE-A028344EE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005629"/>
            <a:ext cx="7491599" cy="52248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E4DB9-E70D-6DD6-DD8A-8BF007DC24FA}"/>
              </a:ext>
            </a:extLst>
          </p:cNvPr>
          <p:cNvSpPr txBox="1"/>
          <p:nvPr/>
        </p:nvSpPr>
        <p:spPr>
          <a:xfrm>
            <a:off x="8740588" y="1005629"/>
            <a:ext cx="32900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Selling price and year , km driven and age have the highest correlation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age and year have the least correlation amongst all</a:t>
            </a:r>
          </a:p>
        </p:txBody>
      </p:sp>
    </p:spTree>
    <p:extLst>
      <p:ext uri="{BB962C8B-B14F-4D97-AF65-F5344CB8AC3E}">
        <p14:creationId xmlns:p14="http://schemas.microsoft.com/office/powerpoint/2010/main" val="3643074228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1080-40CB-B61A-6899-A945B0D4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Contents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7B2A-3D56-F71A-FC0E-29DE6F423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6899"/>
            <a:ext cx="9905998" cy="3124201"/>
          </a:xfrm>
        </p:spPr>
        <p:txBody>
          <a:bodyPr/>
          <a:lstStyle/>
          <a:p>
            <a:r>
              <a:rPr lang="en-IN" sz="2400" b="1" dirty="0"/>
              <a:t>Aim</a:t>
            </a:r>
          </a:p>
          <a:p>
            <a:r>
              <a:rPr lang="en-IN" sz="2400" b="1" dirty="0"/>
              <a:t>Objective</a:t>
            </a:r>
          </a:p>
          <a:p>
            <a:r>
              <a:rPr lang="en-IN" sz="2400" b="1" dirty="0"/>
              <a:t>Data collection</a:t>
            </a:r>
          </a:p>
          <a:p>
            <a:r>
              <a:rPr lang="en-IN" sz="2400" b="1" dirty="0"/>
              <a:t>Eda</a:t>
            </a:r>
          </a:p>
          <a:p>
            <a:r>
              <a:rPr lang="en-IN" sz="2400" b="1" dirty="0"/>
              <a:t>Linear regression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307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242E-5186-1D41-C1BA-4E7964A8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4094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Line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85A68-AC5D-22CA-C0DA-0F2BC826D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010367"/>
            <a:ext cx="6894567" cy="5363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81443-6537-9524-BCDF-A503E3E9A865}"/>
              </a:ext>
            </a:extLst>
          </p:cNvPr>
          <p:cNvSpPr txBox="1"/>
          <p:nvPr/>
        </p:nvSpPr>
        <p:spPr>
          <a:xfrm>
            <a:off x="8274424" y="941294"/>
            <a:ext cx="34872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line plot is visualized on a sample of 500 datapoints picked randomly, and we are trying to infer from this data about the population.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average selling price will lie somewhere close to 1 x e6.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highest selling price is 2.6 x e6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lowest selling price is 0.1 x e6.</a:t>
            </a:r>
          </a:p>
        </p:txBody>
      </p:sp>
    </p:spTree>
    <p:extLst>
      <p:ext uri="{BB962C8B-B14F-4D97-AF65-F5344CB8AC3E}">
        <p14:creationId xmlns:p14="http://schemas.microsoft.com/office/powerpoint/2010/main" val="3986575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195D-50FF-C775-D6D4-D70AF1DBA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3788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Pie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BE058-86EF-9748-DDA3-B979848B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147482"/>
            <a:ext cx="6864069" cy="5426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AB2EDA-EE42-062E-E2C8-614FB68D3590}"/>
              </a:ext>
            </a:extLst>
          </p:cNvPr>
          <p:cNvSpPr txBox="1"/>
          <p:nvPr/>
        </p:nvSpPr>
        <p:spPr>
          <a:xfrm>
            <a:off x="8355106" y="1147482"/>
            <a:ext cx="33886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pie chart represents the distribution of cars with manual and automatic transmission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Only 10.26% of the car have automatic transmission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rest of the cars are of manual transmission type.</a:t>
            </a:r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5399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C8C1-D640-52FE-F779-81F6F21C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02024"/>
            <a:ext cx="9905998" cy="56477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Bar plot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9D304-86EA-9720-4B93-AAA52FEB7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066800"/>
            <a:ext cx="6514446" cy="5430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A37B13-4F6A-F8BD-2F02-2200EDD3913B}"/>
              </a:ext>
            </a:extLst>
          </p:cNvPr>
          <p:cNvSpPr txBox="1"/>
          <p:nvPr/>
        </p:nvSpPr>
        <p:spPr>
          <a:xfrm>
            <a:off x="7942729" y="1066800"/>
            <a:ext cx="39086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bar plot  shows the count of cars made in specific year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data is left skewed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Top 5 counts of year are not older than decade ago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We have car dated back to make year 1992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423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E00D-2A51-9A9C-E32D-81D1CC215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9953"/>
            <a:ext cx="9905998" cy="54684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Count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11441-43C2-32EE-766F-C50A44160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066801"/>
            <a:ext cx="7088187" cy="552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727F1-04E1-01BD-9578-7790C818EF44}"/>
              </a:ext>
            </a:extLst>
          </p:cNvPr>
          <p:cNvSpPr txBox="1"/>
          <p:nvPr/>
        </p:nvSpPr>
        <p:spPr>
          <a:xfrm>
            <a:off x="8462682" y="1066800"/>
            <a:ext cx="3505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count plot shows different types of sellers in the market.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There are 3 types of seller namely individual, dealer, Trustmark dealer.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Individual seller stands on top with more than 3000 cars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Trustmark dealer is on the bottom with close to 100 cars</a:t>
            </a:r>
          </a:p>
        </p:txBody>
      </p:sp>
    </p:spTree>
    <p:extLst>
      <p:ext uri="{BB962C8B-B14F-4D97-AF65-F5344CB8AC3E}">
        <p14:creationId xmlns:p14="http://schemas.microsoft.com/office/powerpoint/2010/main" val="196326150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A70B-E9BE-E859-881C-45427380E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30307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Count plot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5F5D4E-F2C6-CEC3-E1FC-DE722170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887506"/>
            <a:ext cx="7157270" cy="5629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D720B5-1CA3-05D9-7639-2CDD4CC8E890}"/>
              </a:ext>
            </a:extLst>
          </p:cNvPr>
          <p:cNvSpPr txBox="1"/>
          <p:nvPr/>
        </p:nvSpPr>
        <p:spPr>
          <a:xfrm>
            <a:off x="8570259" y="887505"/>
            <a:ext cx="33796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count plot shows frequency of owners of cars side by seller type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First owner is has the highest count in all the three seller types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Only dealers have test drive cars available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Trustmark dealer don’t have third or fourth owner cars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algn="just"/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algn="just"/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algn="just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902788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A4F5-6E64-E33B-2BED-57B6E9451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57200"/>
            <a:ext cx="9905998" cy="609600"/>
          </a:xfrm>
        </p:spPr>
        <p:txBody>
          <a:bodyPr/>
          <a:lstStyle/>
          <a:p>
            <a:pPr algn="ctr"/>
            <a:r>
              <a:rPr lang="en-IN" dirty="0"/>
              <a:t>histogram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B366F-9845-C965-627E-92C6CA709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066800"/>
            <a:ext cx="7276446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B8C334-E5D3-F9FB-D914-7AAC0BCCC8A5}"/>
              </a:ext>
            </a:extLst>
          </p:cNvPr>
          <p:cNvSpPr txBox="1"/>
          <p:nvPr/>
        </p:nvSpPr>
        <p:spPr>
          <a:xfrm>
            <a:off x="8650941" y="1066800"/>
            <a:ext cx="32362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histogram shows the count of age of different cars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Highest number of cars are aged between 6 to 8 years.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most aged car is around 30 years old.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data is right skewed</a:t>
            </a:r>
          </a:p>
        </p:txBody>
      </p:sp>
    </p:spTree>
    <p:extLst>
      <p:ext uri="{BB962C8B-B14F-4D97-AF65-F5344CB8AC3E}">
        <p14:creationId xmlns:p14="http://schemas.microsoft.com/office/powerpoint/2010/main" val="1568684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9F-2BA7-97AA-BE69-62A71C82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93059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Strip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559DE-12E2-C4CC-624E-2EFCB7EA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950259"/>
            <a:ext cx="7124046" cy="5680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8F759-7921-E7D6-2E69-C07CE08C9AC2}"/>
              </a:ext>
            </a:extLst>
          </p:cNvPr>
          <p:cNvSpPr txBox="1"/>
          <p:nvPr/>
        </p:nvSpPr>
        <p:spPr>
          <a:xfrm>
            <a:off x="8525435" y="950259"/>
            <a:ext cx="33796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strip plot shows relation between fuel type and selling price of cars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Diesel cars are more expensive as compared to any other fuel mode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LPG and CNG cars are most economic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Most of the petrol cars are up to 1 x e6 selling price</a:t>
            </a:r>
          </a:p>
        </p:txBody>
      </p:sp>
    </p:spTree>
    <p:extLst>
      <p:ext uri="{BB962C8B-B14F-4D97-AF65-F5344CB8AC3E}">
        <p14:creationId xmlns:p14="http://schemas.microsoft.com/office/powerpoint/2010/main" val="4164623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C432-A24A-1F51-6C8D-FD5DE4B3E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75129"/>
            <a:ext cx="9905998" cy="591671"/>
          </a:xfrm>
        </p:spPr>
        <p:txBody>
          <a:bodyPr/>
          <a:lstStyle/>
          <a:p>
            <a:pPr algn="ctr"/>
            <a:r>
              <a:rPr lang="en-IN" dirty="0"/>
              <a:t>Violin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7C178-DC3C-07A9-493D-5C94392A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066800"/>
            <a:ext cx="7285412" cy="5405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408EC-FEAE-6C69-270D-FC5C95F1C3F7}"/>
              </a:ext>
            </a:extLst>
          </p:cNvPr>
          <p:cNvSpPr txBox="1"/>
          <p:nvPr/>
        </p:nvSpPr>
        <p:spPr>
          <a:xfrm>
            <a:off x="8561294" y="1066800"/>
            <a:ext cx="33886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violin plot gives information about the transmission v/s kilometres driven by car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Both automatic and manual car most of the data is distributed around the median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Clearly there is a outlier value in manual transmission car.</a:t>
            </a:r>
          </a:p>
        </p:txBody>
      </p:sp>
    </p:spTree>
    <p:extLst>
      <p:ext uri="{BB962C8B-B14F-4D97-AF65-F5344CB8AC3E}">
        <p14:creationId xmlns:p14="http://schemas.microsoft.com/office/powerpoint/2010/main" val="2859515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64BB9-9C33-6EF1-6139-32C250F3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4094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KDE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E91B9-6EAF-DA7E-44DC-6A10CD21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941294"/>
            <a:ext cx="7174990" cy="5602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D174E8-2878-2526-E0E6-6E033712F0B5}"/>
              </a:ext>
            </a:extLst>
          </p:cNvPr>
          <p:cNvSpPr txBox="1"/>
          <p:nvPr/>
        </p:nvSpPr>
        <p:spPr>
          <a:xfrm>
            <a:off x="8525435" y="941294"/>
            <a:ext cx="34872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Only individual seller have cars made in 1990 till 2020.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Dealer came into play with cars made in 1998.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Trustmark dealer have the highest density i.e. it have highest number of 2015 models and 2017 models with a drop in 2016 models.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All three seller types have car model from 2012 till 2020.</a:t>
            </a:r>
          </a:p>
        </p:txBody>
      </p:sp>
    </p:spTree>
    <p:extLst>
      <p:ext uri="{BB962C8B-B14F-4D97-AF65-F5344CB8AC3E}">
        <p14:creationId xmlns:p14="http://schemas.microsoft.com/office/powerpoint/2010/main" val="3473311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C198-E358-48EB-9631-34160308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02024"/>
            <a:ext cx="9905998" cy="56477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Outliers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DC7DAB-2BF4-8484-ED5D-787BF79F1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066800"/>
            <a:ext cx="5958634" cy="1264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3A79D-148A-60D2-2F23-B59CE5D2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419262"/>
            <a:ext cx="5958634" cy="2019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A4E51-728A-365D-61FA-D9F4898CE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5087470"/>
            <a:ext cx="3448516" cy="1120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8C3675-A959-5A9B-0458-AD9F86B1A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381" y="5087470"/>
            <a:ext cx="2019653" cy="1129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7C322-8BDD-B92D-043E-D6A34F849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13" y="4527175"/>
            <a:ext cx="2009220" cy="407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FE264C-633C-CAC6-C254-1A52C9844549}"/>
              </a:ext>
            </a:extLst>
          </p:cNvPr>
          <p:cNvSpPr txBox="1"/>
          <p:nvPr/>
        </p:nvSpPr>
        <p:spPr>
          <a:xfrm>
            <a:off x="7664824" y="1066800"/>
            <a:ext cx="413272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Z-score is used for treatment of outliers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The threshold value is 3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We detected 81 outliers in the selling price column and removed them from the data frame.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We can see the change in shape of data frame from 4239 to 4158 rows.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Similar method is used on Kilometres driven column and the final shape of the new data frame is 4106 rows.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3E77BC-4FE5-16A0-74C8-D407556C5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413" y="6315634"/>
            <a:ext cx="2009220" cy="4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0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DE26-6CFF-AA95-049D-A63AF7AB4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72" y="-26894"/>
            <a:ext cx="9905998" cy="3056965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Aim - To USE LINEAR REGRESSION IN ORDER TO MODEL CAR PRICE PREDICTION</a:t>
            </a:r>
            <a:br>
              <a:rPr lang="en-IN" dirty="0"/>
            </a:br>
            <a:br>
              <a:rPr lang="en-IN" dirty="0"/>
            </a:br>
            <a:r>
              <a:rPr lang="en-IN" dirty="0"/>
              <a:t>objective – to deliver the accuracy of the car price prediction model</a:t>
            </a:r>
          </a:p>
        </p:txBody>
      </p:sp>
      <p:pic>
        <p:nvPicPr>
          <p:cNvPr id="1028" name="Picture 4" descr="Australian Motors Mitsubishi Wayville Used Cars - Car Dealership ...">
            <a:extLst>
              <a:ext uri="{FF2B5EF4-FFF2-40B4-BE49-F238E27FC236}">
                <a16:creationId xmlns:a16="http://schemas.microsoft.com/office/drawing/2014/main" id="{64BDCDA0-00DF-6C09-0AF7-EA2B674F3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12" y="3167248"/>
            <a:ext cx="4267199" cy="283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ccuracy">
            <a:extLst>
              <a:ext uri="{FF2B5EF4-FFF2-40B4-BE49-F238E27FC236}">
                <a16:creationId xmlns:a16="http://schemas.microsoft.com/office/drawing/2014/main" id="{AC568CD8-F1AA-673B-0EB0-976E46E60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776" y="3056965"/>
            <a:ext cx="3505200" cy="30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29F13-732F-54D3-2620-5CA0BEADD531}"/>
              </a:ext>
            </a:extLst>
          </p:cNvPr>
          <p:cNvSpPr txBox="1"/>
          <p:nvPr/>
        </p:nvSpPr>
        <p:spPr>
          <a:xfrm>
            <a:off x="1039112" y="6006352"/>
            <a:ext cx="2994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Source – Google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20777A-D939-B2C3-2340-9B13007BA8E4}"/>
              </a:ext>
            </a:extLst>
          </p:cNvPr>
          <p:cNvSpPr txBox="1"/>
          <p:nvPr/>
        </p:nvSpPr>
        <p:spPr>
          <a:xfrm>
            <a:off x="6938682" y="600635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Source – Google images</a:t>
            </a:r>
          </a:p>
        </p:txBody>
      </p:sp>
    </p:spTree>
    <p:extLst>
      <p:ext uri="{BB962C8B-B14F-4D97-AF65-F5344CB8AC3E}">
        <p14:creationId xmlns:p14="http://schemas.microsoft.com/office/powerpoint/2010/main" val="305219320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600D-F6FA-1E87-F15C-ACD6C342A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54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7866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604D-3A2D-C216-2CD8-5A37F55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1694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Importing libraries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115587-08BB-03E8-AFFF-FF1CDDBB8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023428"/>
            <a:ext cx="9905998" cy="1536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5A1D6D-8A55-ABEC-2778-490FF5B01AC3}"/>
              </a:ext>
            </a:extLst>
          </p:cNvPr>
          <p:cNvSpPr txBox="1"/>
          <p:nvPr/>
        </p:nvSpPr>
        <p:spPr>
          <a:xfrm>
            <a:off x="2562388" y="2823781"/>
            <a:ext cx="706404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900" dirty="0">
                <a:latin typeface="+mj-lt"/>
              </a:rPr>
              <a:t>ONE HOT ENCODING AND SCALING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15236-78F8-BB88-DEE4-BCF5A296C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133" y="3596924"/>
            <a:ext cx="9929278" cy="19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15ED-7E58-AA79-B517-67C3E82A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75129"/>
            <a:ext cx="9905998" cy="591671"/>
          </a:xfrm>
        </p:spPr>
        <p:txBody>
          <a:bodyPr/>
          <a:lstStyle/>
          <a:p>
            <a:pPr algn="ctr"/>
            <a:r>
              <a:rPr lang="en-IN" dirty="0"/>
              <a:t>Lr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7BC90-249E-6DFF-A889-4F48048F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66800"/>
            <a:ext cx="9905997" cy="529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6C48DA-71AA-EB84-BBB0-E8A94CE4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366" y="618714"/>
            <a:ext cx="10061221" cy="57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F983-2524-A943-7584-8BA87F0D9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19953"/>
            <a:ext cx="9905998" cy="54684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D5902-EA45-6839-1227-9643C8A7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066800"/>
            <a:ext cx="5344123" cy="1183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A75565-193C-E8C2-9616-5DD7F734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250141"/>
            <a:ext cx="5344122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DBF6A-9BD5-FDC6-B5D2-9E5BB0798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1" y="2859742"/>
            <a:ext cx="5344122" cy="3453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4E3387-7CB5-CC83-477F-0B01E3150EEB}"/>
              </a:ext>
            </a:extLst>
          </p:cNvPr>
          <p:cNvSpPr txBox="1"/>
          <p:nvPr/>
        </p:nvSpPr>
        <p:spPr>
          <a:xfrm>
            <a:off x="6660776" y="1066800"/>
            <a:ext cx="55312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MAE gives the average of the absolute difference between the actual and predicted values in the dataset.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MSE gives  the average of the squared difference between the original and predicted values in the data set.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RMSE measures the standard deviation of residuals.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/>
              <a:t>R square gives the idea about the model accuracy, here we can say that the model is not good fit (underfitting).</a:t>
            </a:r>
          </a:p>
        </p:txBody>
      </p:sp>
    </p:spTree>
    <p:extLst>
      <p:ext uri="{BB962C8B-B14F-4D97-AF65-F5344CB8AC3E}">
        <p14:creationId xmlns:p14="http://schemas.microsoft.com/office/powerpoint/2010/main" val="13124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1AD3-EB89-148D-33BB-5473DFD1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21341"/>
            <a:ext cx="9905998" cy="573741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Tuning</a:t>
            </a:r>
            <a:br>
              <a:rPr lang="en-IN" dirty="0"/>
            </a:br>
            <a:r>
              <a:rPr lang="en-IN" dirty="0" err="1"/>
              <a:t>lr</a:t>
            </a:r>
            <a:r>
              <a:rPr lang="en-IN" dirty="0"/>
              <a:t> model, lasso model, ridge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A64F2-D754-C94D-25A5-097564C5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22338"/>
            <a:ext cx="4838046" cy="37312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9E9B01-1892-F8DB-F397-D73E792B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36" y="1822338"/>
            <a:ext cx="4743500" cy="37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3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23E2E1-BEC4-EC55-A1B4-2C77F4BD8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87" y="1680997"/>
            <a:ext cx="5145099" cy="3339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571A58-11DC-2CF5-E825-E6209D72E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16" y="1680997"/>
            <a:ext cx="5126130" cy="3339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3C2188-9034-D89B-9029-15A5DBB03996}"/>
              </a:ext>
            </a:extLst>
          </p:cNvPr>
          <p:cNvSpPr txBox="1"/>
          <p:nvPr/>
        </p:nvSpPr>
        <p:spPr>
          <a:xfrm>
            <a:off x="968188" y="1013012"/>
            <a:ext cx="501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Lasso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7FFA8-F750-CF4A-B470-8F5C32CD4A7B}"/>
              </a:ext>
            </a:extLst>
          </p:cNvPr>
          <p:cNvSpPr txBox="1"/>
          <p:nvPr/>
        </p:nvSpPr>
        <p:spPr>
          <a:xfrm>
            <a:off x="6206416" y="1013012"/>
            <a:ext cx="5126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Ridge Model</a:t>
            </a:r>
          </a:p>
        </p:txBody>
      </p:sp>
    </p:spTree>
    <p:extLst>
      <p:ext uri="{BB962C8B-B14F-4D97-AF65-F5344CB8AC3E}">
        <p14:creationId xmlns:p14="http://schemas.microsoft.com/office/powerpoint/2010/main" val="254165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770C-9B86-72A8-44E3-61290EB8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93059"/>
            <a:ext cx="9905998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Robust techniques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5AA0B-D84D-1E39-998D-884B7DF9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34" y="1961801"/>
            <a:ext cx="5235326" cy="3712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B2A4B-9BA0-6800-CE6E-E520B6143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42" y="1961801"/>
            <a:ext cx="5623605" cy="3712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D6D49A-EF9D-5910-DB00-D7239D372916}"/>
              </a:ext>
            </a:extLst>
          </p:cNvPr>
          <p:cNvSpPr txBox="1"/>
          <p:nvPr/>
        </p:nvSpPr>
        <p:spPr>
          <a:xfrm>
            <a:off x="753134" y="1568824"/>
            <a:ext cx="523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MM estimate – Huber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031B9-9B62-C96E-3BC3-E2B2CE3229F9}"/>
              </a:ext>
            </a:extLst>
          </p:cNvPr>
          <p:cNvSpPr txBox="1"/>
          <p:nvPr/>
        </p:nvSpPr>
        <p:spPr>
          <a:xfrm>
            <a:off x="6096000" y="1568824"/>
            <a:ext cx="5731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MM estimate – RANSAC Regression</a:t>
            </a:r>
          </a:p>
        </p:txBody>
      </p:sp>
    </p:spTree>
    <p:extLst>
      <p:ext uri="{BB962C8B-B14F-4D97-AF65-F5344CB8AC3E}">
        <p14:creationId xmlns:p14="http://schemas.microsoft.com/office/powerpoint/2010/main" val="1315471085"/>
      </p:ext>
    </p:extLst>
  </p:cSld>
  <p:clrMapOvr>
    <a:masterClrMapping/>
  </p:clrMapOvr>
  <p:transition spd="slow">
    <p:randomBar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B86B90-E03B-8222-5A88-5604046AA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2" y="1541489"/>
            <a:ext cx="5823672" cy="4805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1D55AC-0CA3-F5A9-8567-FD1C4D6A5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847" y="1541489"/>
            <a:ext cx="5311600" cy="4805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F52EB-F66E-4308-3E81-1F3B57BD2E32}"/>
              </a:ext>
            </a:extLst>
          </p:cNvPr>
          <p:cNvSpPr txBox="1"/>
          <p:nvPr/>
        </p:nvSpPr>
        <p:spPr>
          <a:xfrm>
            <a:off x="573452" y="1084729"/>
            <a:ext cx="582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LTS Estimate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68914-04DD-CEF8-01C5-4107B30B3CB8}"/>
              </a:ext>
            </a:extLst>
          </p:cNvPr>
          <p:cNvSpPr txBox="1"/>
          <p:nvPr/>
        </p:nvSpPr>
        <p:spPr>
          <a:xfrm>
            <a:off x="6577847" y="1056945"/>
            <a:ext cx="531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Theil Sen Regressor</a:t>
            </a:r>
          </a:p>
        </p:txBody>
      </p:sp>
    </p:spTree>
    <p:extLst>
      <p:ext uri="{BB962C8B-B14F-4D97-AF65-F5344CB8AC3E}">
        <p14:creationId xmlns:p14="http://schemas.microsoft.com/office/powerpoint/2010/main" val="334978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F9D94-6379-F88D-B057-21FD6351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0282"/>
          </a:xfrm>
        </p:spPr>
        <p:txBody>
          <a:bodyPr/>
          <a:lstStyle/>
          <a:p>
            <a:pPr algn="ctr"/>
            <a:r>
              <a:rPr lang="en-IN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67916-936A-31A0-4EA8-2D78526A8C1A}"/>
              </a:ext>
            </a:extLst>
          </p:cNvPr>
          <p:cNvSpPr txBox="1"/>
          <p:nvPr/>
        </p:nvSpPr>
        <p:spPr>
          <a:xfrm>
            <a:off x="1141413" y="1461246"/>
            <a:ext cx="99059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/>
              <a:t>R square (R</a:t>
            </a:r>
            <a:r>
              <a:rPr lang="en-IN" sz="2000" baseline="30000" dirty="0"/>
              <a:t>2</a:t>
            </a:r>
            <a:r>
              <a:rPr lang="en-IN" sz="2000" dirty="0"/>
              <a:t>) value – The value of R square is 0.4321 i.e. 43.21% accuracy. </a:t>
            </a:r>
            <a:r>
              <a:rPr lang="en-US" sz="2000" dirty="0"/>
              <a:t>which means that the model explains about 43.21% of the variance in the dependent variable. In simple words it’s a moderate fit model and there is room for improvement using different types of algorithms.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/>
              <a:t>Tuning – The value of R square doesn’t changed much by tuning it remains same as before this means the model didn’t show any improvements even after tuning with cross validation score.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68758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B941-6F36-EB5A-BDB6-9334228D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79929"/>
          </a:xfrm>
        </p:spPr>
        <p:txBody>
          <a:bodyPr/>
          <a:lstStyle/>
          <a:p>
            <a:r>
              <a:rPr lang="en-IN" dirty="0"/>
              <a:t>Vehicle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48AB-7AD5-948E-9B05-F5CBAED72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32212"/>
            <a:ext cx="9905998" cy="3119717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The dataset is about the selling price of used cars in the market, which depends on the factors such as distance travelled, year, fuel type, owner, transmission and age. </a:t>
            </a:r>
          </a:p>
          <a:p>
            <a:r>
              <a:rPr lang="en-IN" dirty="0"/>
              <a:t>The dataset is available on Kaggle </a:t>
            </a:r>
          </a:p>
          <a:p>
            <a:r>
              <a:rPr lang="en-IN" dirty="0"/>
              <a:t>The dataset give details about 4340 cars in total.</a:t>
            </a:r>
          </a:p>
          <a:p>
            <a:r>
              <a:rPr lang="en-IN" dirty="0"/>
              <a:t>The data contains few missing values from some columns which will be treated in eda section</a:t>
            </a:r>
          </a:p>
          <a:p>
            <a:r>
              <a:rPr lang="en-IN" dirty="0"/>
              <a:t>We will also visualize the data with different types of graphs</a:t>
            </a:r>
          </a:p>
          <a:p>
            <a:r>
              <a:rPr lang="en-IN" dirty="0"/>
              <a:t>Lastly, we will perform linear regression on the dataset.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47588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80037-317C-1FE1-0F3E-2183706DB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5836"/>
            <a:ext cx="9905998" cy="699247"/>
          </a:xfrm>
        </p:spPr>
        <p:txBody>
          <a:bodyPr/>
          <a:lstStyle/>
          <a:p>
            <a:pPr algn="ctr"/>
            <a:r>
              <a:rPr lang="en-IN" dirty="0"/>
              <a:t>Data 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D52C3-94D8-8430-568E-B1EFBBF5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168739"/>
            <a:ext cx="9732775" cy="526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02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CC487-C7C8-74C3-9846-DAE1D8906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765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IN" sz="44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2006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39DFB-63B9-C984-1DEC-DFD5E3BC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1695"/>
            <a:ext cx="9905998" cy="51995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Important characteristics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35CD5-1F2B-CAD9-1567-1CB2F4B7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58" y="992793"/>
            <a:ext cx="9538447" cy="55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2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648BA-AABC-294E-7309-471F8091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459" y="131656"/>
            <a:ext cx="5289176" cy="2871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B2520-7267-1B0A-5207-2FC545E85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447" y="3003175"/>
            <a:ext cx="9457765" cy="385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4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8CC6-631F-389E-7CC8-7AC123C86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7223"/>
            <a:ext cx="9905998" cy="457200"/>
          </a:xfrm>
        </p:spPr>
        <p:txBody>
          <a:bodyPr>
            <a:normAutofit fontScale="90000"/>
          </a:bodyPr>
          <a:lstStyle/>
          <a:p>
            <a:r>
              <a:rPr lang="en-IN" dirty="0"/>
              <a:t>Unique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D1DAA-2F40-23FB-2D93-766C2BC6D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6368" y="197223"/>
            <a:ext cx="3137647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900" dirty="0">
                <a:latin typeface="+mj-lt"/>
              </a:rPr>
              <a:t>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03F55-9626-6C41-2F02-CBF521D35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61" y="654423"/>
            <a:ext cx="2669129" cy="27745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F93E2-7053-5E2D-FEEF-F437FF06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628" y="654423"/>
            <a:ext cx="2669129" cy="2774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10C41A-BC36-0B68-AD8F-65FFD638270C}"/>
              </a:ext>
            </a:extLst>
          </p:cNvPr>
          <p:cNvSpPr txBox="1"/>
          <p:nvPr/>
        </p:nvSpPr>
        <p:spPr>
          <a:xfrm>
            <a:off x="3192125" y="3429000"/>
            <a:ext cx="580457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900" dirty="0">
                <a:latin typeface="+mj-lt"/>
              </a:rPr>
              <a:t>PERCENTAGE MISSING VALUES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6E52C5-C5B5-8926-388B-5CAD7DB51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279" y="3967609"/>
            <a:ext cx="3587442" cy="277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4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795</TotalTime>
  <Words>1010</Words>
  <Application>Microsoft Office PowerPoint</Application>
  <PresentationFormat>Widescreen</PresentationFormat>
  <Paragraphs>156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Century Gothic</vt:lpstr>
      <vt:lpstr>Wingdings</vt:lpstr>
      <vt:lpstr>Mesh</vt:lpstr>
      <vt:lpstr>Linear regression project  </vt:lpstr>
      <vt:lpstr>Contents </vt:lpstr>
      <vt:lpstr>Aim - To USE LINEAR REGRESSION IN ORDER TO MODEL CAR PRICE PREDICTION  objective – to deliver the accuracy of the car price prediction model</vt:lpstr>
      <vt:lpstr>Vehicle dataset</vt:lpstr>
      <vt:lpstr>Data collection</vt:lpstr>
      <vt:lpstr>EXPLORATORY DATA ANALYSIS</vt:lpstr>
      <vt:lpstr>Important characteristics</vt:lpstr>
      <vt:lpstr>PowerPoint Presentation</vt:lpstr>
      <vt:lpstr>Unique values</vt:lpstr>
      <vt:lpstr>Heatmap of missing values</vt:lpstr>
      <vt:lpstr>MISSING VALUES TREATMENT</vt:lpstr>
      <vt:lpstr>ADDING NEW COLUMN</vt:lpstr>
      <vt:lpstr>DATA VISUALIZATION</vt:lpstr>
      <vt:lpstr>BOX PLOTS</vt:lpstr>
      <vt:lpstr>Box plots</vt:lpstr>
      <vt:lpstr>Pair plot</vt:lpstr>
      <vt:lpstr>Scatter plot</vt:lpstr>
      <vt:lpstr>Bar plot</vt:lpstr>
      <vt:lpstr>Heatmap of correlation between columns</vt:lpstr>
      <vt:lpstr>Line plot</vt:lpstr>
      <vt:lpstr>Pie chart</vt:lpstr>
      <vt:lpstr>Bar plot </vt:lpstr>
      <vt:lpstr>Count plot</vt:lpstr>
      <vt:lpstr>Count plot </vt:lpstr>
      <vt:lpstr>histogram</vt:lpstr>
      <vt:lpstr>Strip plot</vt:lpstr>
      <vt:lpstr>Violin plot</vt:lpstr>
      <vt:lpstr>KDE plot</vt:lpstr>
      <vt:lpstr>Outliers treatment</vt:lpstr>
      <vt:lpstr>Linear regression</vt:lpstr>
      <vt:lpstr>Importing libraries</vt:lpstr>
      <vt:lpstr>Lr model</vt:lpstr>
      <vt:lpstr>PowerPoint Presentation</vt:lpstr>
      <vt:lpstr>results</vt:lpstr>
      <vt:lpstr>Tuning lr model, lasso model, ridge model </vt:lpstr>
      <vt:lpstr>PowerPoint Presentation</vt:lpstr>
      <vt:lpstr>Robust techniques 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 project  </dc:title>
  <dc:creator>Prerak Jain</dc:creator>
  <cp:lastModifiedBy>Prerak Jain</cp:lastModifiedBy>
  <cp:revision>77</cp:revision>
  <dcterms:created xsi:type="dcterms:W3CDTF">2023-09-28T07:32:56Z</dcterms:created>
  <dcterms:modified xsi:type="dcterms:W3CDTF">2023-10-02T15:00:43Z</dcterms:modified>
</cp:coreProperties>
</file>